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3" r:id="rId3"/>
    <p:sldId id="266" r:id="rId4"/>
    <p:sldId id="269" r:id="rId5"/>
    <p:sldId id="264" r:id="rId6"/>
    <p:sldId id="268" r:id="rId7"/>
    <p:sldId id="265" r:id="rId8"/>
    <p:sldId id="267" r:id="rId9"/>
    <p:sldId id="270" r:id="rId10"/>
    <p:sldId id="271" r:id="rId11"/>
    <p:sldId id="272" r:id="rId12"/>
    <p:sldId id="261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D675F-74A3-4C4D-A6EA-CC37AB097EA3}" v="120" dt="2021-09-04T18:47:14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D3BBE-F4AA-42BF-8176-6CB7C8EB8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84E035-59E2-4E71-906E-54045E790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D2EE2D-4331-4DD2-93B7-46151F8D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7DD4E-7EFA-45FA-BDE0-560924A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A98E13-6E57-40B4-9D6B-0F455929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58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B355F-1553-4991-917B-DA0C818D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7CC868-8C80-4921-8FDA-8533693A5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29C9D8-9A05-424A-84C0-98C1AC5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188A6C-60CB-4232-B05B-12E1FE60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5818D-C8EB-408C-9B57-4F82648F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964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D759B6-957E-4D5E-AB2E-2B00128C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223968-5E30-4DE5-8964-811A00E1C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3A0053-699C-41EE-AF20-1BD2600D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2D078D-D94A-4FF1-8BF8-E7A724BB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8A104-7926-477D-B75A-DCEBD94C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76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F2BCE-F725-4B60-AF8D-D07CBBAE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301C1B-162C-4138-AC7A-2E3623FB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1F8AAE-8BEE-451C-87E6-5CFA4D36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F6A6A-D5E2-4C8C-89E6-0F4A163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3E576-A132-4F54-B083-C86840CB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6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49A6F-7E22-450F-9B45-F188A327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4BC936-A817-4844-810C-194B45AE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5AA75-E6CA-48B6-9E74-8F36F54C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A5F26-5575-4D99-90DD-A781ABBA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5B94F6-AC57-42D9-820B-52191FCA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45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6F5E1-18BF-4D09-BD4D-2B8F887D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D3D1F-8417-4DD2-BD50-38DFD795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E58EBE-5C4A-4BAE-8075-5EA2B1108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32C8BB-A68C-4994-A66D-62F0BC45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2469F7-64EF-4409-9F65-5415AF03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3D3734-546F-43A4-A251-986AC954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56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322E-17CE-469F-8727-E5124D19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BA4C8-1A48-48D9-A6AC-A4284EE5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BE9059-1758-4FC0-93B5-DD2355C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98315E-4558-47B5-8318-71A38BD13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D7CDE3-48F9-475F-AB01-4B772B25F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88E8D6-8853-4B35-BD18-ACAB66E3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2278E9-546D-4319-B6FF-150004C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D99421-3A56-41F7-A04E-3BDB92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4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45DD5-F6D4-4BF3-ABDB-9E787B85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5F6784-DFD7-496C-A9C4-42816031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2010C9-F617-4D33-9E5C-AE3C1B59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932438-C9F4-46F8-9CA0-645486F6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53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884363-CE55-49A0-A5F6-948226C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552380-0DAB-44FD-B1E6-E738C89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BA08E4-0F4B-47AD-99F2-89D3C74C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02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2D0F-DF4B-4CA4-9569-EBA7CCA8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60BFC-376C-47BB-A346-3E85D87F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0A773E-3292-4E7E-8B24-DD94CA320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ED431-A269-47D9-B508-EA1F70C4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3C8945-B035-44B4-8D32-54CC9EAA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EE640-E9D5-42B3-B164-E924EC35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350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E313C-89E5-4DCA-8F52-28BE4C43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08730F9-6BA6-418A-84F4-28773FD28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60A599-154B-4BBF-94EC-DEDEAF9C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479DFA-76B8-4DC7-B6CB-BC4086F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052025-A995-48E2-A84C-05CB332E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62585-528A-4C4E-8597-FE02E551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49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333037-C570-43C7-8744-981020A4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6A95F5-8AD7-4CC0-B884-CB28411E4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F2C98A-5464-4238-B91B-910FE5F45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5A29-FFCF-4ADA-9A6B-CFD2C0F0ED1F}" type="datetimeFigureOut">
              <a:rPr lang="pt-BR" smtClean="0"/>
              <a:t>04/09/2021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B4AB9F-C49F-4EC3-8EB9-B04921937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FA73F7-DE2B-44C0-AA04-80D6C08A8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0DA-1CB8-42C6-B369-90A4A6D00E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3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name.cgi?name=CVE-2019-070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ve.mitre.org/cgi-bin/cvename.cgi?name=CVE-2017-014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name.cgi?name=CVE-2014-356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e.mitre.org/cgi-bin/cvename.cgi?name=CVE-2019-12922" TargetMode="External"/><Relationship Id="rId4" Type="http://schemas.openxmlformats.org/officeDocument/2006/relationships/hyperlink" Target="https://cve.mitre.org/cgi-bin/cvename.cgi?name=CVE-2015-40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1">
            <a:extLst>
              <a:ext uri="{FF2B5EF4-FFF2-40B4-BE49-F238E27FC236}">
                <a16:creationId xmlns:a16="http://schemas.microsoft.com/office/drawing/2014/main" id="{E9F42A26-CDF4-4802-BF0C-AB8483C0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860" y="-60103"/>
            <a:ext cx="12396613" cy="69782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F0B17D7-65E9-4CC2-91FC-8B2D7B706D8D}"/>
              </a:ext>
            </a:extLst>
          </p:cNvPr>
          <p:cNvSpPr txBox="1"/>
          <p:nvPr/>
        </p:nvSpPr>
        <p:spPr>
          <a:xfrm>
            <a:off x="3292778" y="1140903"/>
            <a:ext cx="563733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CYBER DEFENSE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5EECF4-585C-4B4D-956B-98C6467B84B4}"/>
              </a:ext>
            </a:extLst>
          </p:cNvPr>
          <p:cNvSpPr txBox="1"/>
          <p:nvPr/>
        </p:nvSpPr>
        <p:spPr>
          <a:xfrm>
            <a:off x="1223510" y="5177153"/>
            <a:ext cx="992687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Corbel" panose="020B0503020204020204" pitchFamily="34" charset="0"/>
                <a:ea typeface="Verdana"/>
                <a:cs typeface="Arial" panose="020B0604020202020204" pitchFamily="34" charset="0"/>
              </a:rPr>
              <a:t>APRESENTAÇÃO – BANCA FINAL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Recomendações e práticas de mitigação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BE9FA4-36F8-4134-8680-3E864CDF2D22}"/>
              </a:ext>
            </a:extLst>
          </p:cNvPr>
          <p:cNvSpPr txBox="1"/>
          <p:nvPr/>
        </p:nvSpPr>
        <p:spPr>
          <a:xfrm>
            <a:off x="2145669" y="1799889"/>
            <a:ext cx="8151562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Atualização do Service Pack ou sistema operacional compatível.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Atualizações de seguranças do Windows.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Aplicações dos patchs para correção das falhas</a:t>
            </a:r>
          </a:p>
        </p:txBody>
      </p:sp>
      <p:pic>
        <p:nvPicPr>
          <p:cNvPr id="14" name="Imagem 13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6D1A7CC-7408-4D06-A8CB-F75295ED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91" y="5332214"/>
            <a:ext cx="2089765" cy="62484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DBFA2C9-00A9-472F-A485-9D359C3A7F52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8F411F7-866D-4938-983E-9FD07539DBE4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CaixaDeTexto 5">
              <a:extLst>
                <a:ext uri="{FF2B5EF4-FFF2-40B4-BE49-F238E27FC236}">
                  <a16:creationId xmlns:a16="http://schemas.microsoft.com/office/drawing/2014/main" id="{AA8C030D-0797-4E3D-A749-4B02F643EAE1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257086-5693-4FE9-98D3-852B29415FBD}"/>
              </a:ext>
            </a:extLst>
          </p:cNvPr>
          <p:cNvSpPr txBox="1"/>
          <p:nvPr/>
        </p:nvSpPr>
        <p:spPr>
          <a:xfrm>
            <a:off x="63716" y="4917388"/>
            <a:ext cx="4957639" cy="1234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1400" dirty="0"/>
              <a:t>Referências:</a:t>
            </a:r>
            <a:br>
              <a:rPr lang="pt-BR" sz="1400" dirty="0"/>
            </a:br>
            <a:r>
              <a:rPr lang="pt-BR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https://cve.mitre.org/cgi-bin/cvename.cgi?name=CVE-2019-0708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https://cve.mitre.org/cgi-bin/cvename.cgi?name=CVE-2017-0143</a:t>
            </a:r>
            <a:endParaRPr lang="pt-BR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391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Recomendações e práticas de mitigação</a:t>
            </a:r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AFD28CB-F85F-4A92-9B11-E1E0AB0C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404518"/>
            <a:ext cx="813350" cy="64954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F7BE1A-1DAF-4CD4-8665-714725F4C527}"/>
              </a:ext>
            </a:extLst>
          </p:cNvPr>
          <p:cNvSpPr txBox="1"/>
          <p:nvPr/>
        </p:nvSpPr>
        <p:spPr>
          <a:xfrm>
            <a:off x="253450" y="1201339"/>
            <a:ext cx="11163623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Contate o fornecedor do servidor DNS para obter um patch.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Atualize para o phpMyAdmin versão 4.8.6 ou posterior.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alternativa, aplique os patches mencionados nos avisos do fornecedor.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 o material de chave SSH, SSL e OpenVPN deve ser gerado novamente.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Configure o NFS no host remoto para que apenas hosts autorizados possam montar seus compartilhamentos remotos.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Comente a linha 'exec' em /etc/inetd.conf e reinicie o processo inetd.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Atualize para uma versão do sistema operacional Unix compatível atualmente.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Baixe o software UnrealIRCd  novamente, verifique-o usando as somas de verificação MD5 / SHA1 publicadas e reinstale-o.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Proteja o serviço VNC com uma senha forte.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F51412E-CE9A-4C1C-91DB-68024E98A5CF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9E243C75-D4B0-4BA6-8C8D-FD0A1D88DEBC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CaixaDeTexto 5">
              <a:extLst>
                <a:ext uri="{FF2B5EF4-FFF2-40B4-BE49-F238E27FC236}">
                  <a16:creationId xmlns:a16="http://schemas.microsoft.com/office/drawing/2014/main" id="{57FFA45F-542F-4FD2-9490-DFF9AB9254B0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14AB6B-ABFA-4D59-8D1C-A251C9C5D4BD}"/>
              </a:ext>
            </a:extLst>
          </p:cNvPr>
          <p:cNvSpPr txBox="1"/>
          <p:nvPr/>
        </p:nvSpPr>
        <p:spPr>
          <a:xfrm>
            <a:off x="253450" y="4854871"/>
            <a:ext cx="4346254" cy="1332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Referências: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https://cve.mitre.org/cgi-bin/cvename.cgi?name=CVE-2014-3566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https://cve.mitre.org/cgi-bin/cvename.cgi?name=CVE-2015-4000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https://cve.mitre.org/cgi-bin/cvename.cgi?name=CVE-2019-12922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0472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tângulo&#10;&#10;Descrição gerada automaticamente">
            <a:extLst>
              <a:ext uri="{FF2B5EF4-FFF2-40B4-BE49-F238E27FC236}">
                <a16:creationId xmlns:a16="http://schemas.microsoft.com/office/drawing/2014/main" id="{C2C9436F-6266-468B-8B29-461B333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-2336"/>
            <a:ext cx="12246633" cy="6877049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2" descr="Amazon.com: WannaCry : Apps &amp;amp; Games">
            <a:extLst>
              <a:ext uri="{FF2B5EF4-FFF2-40B4-BE49-F238E27FC236}">
                <a16:creationId xmlns:a16="http://schemas.microsoft.com/office/drawing/2014/main" id="{1C291C2F-1884-4102-8550-F2790C2D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27" y="1766070"/>
            <a:ext cx="3669718" cy="36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9B8C0960-5DA3-4B88-B731-99583AF9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45" y="1788902"/>
            <a:ext cx="3352805" cy="335280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33A3F79-7294-49AE-BD06-A50C25DB2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75" y="1745259"/>
            <a:ext cx="3669718" cy="3466013"/>
          </a:xfrm>
          <a:prstGeom prst="rect">
            <a:avLst/>
          </a:prstGeom>
        </p:spPr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C605AACE-CBF5-4FB2-82C6-57DE2CACC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82" y="-2336"/>
            <a:ext cx="12252864" cy="6858000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2DDD618B-F2B0-4328-BAC2-8AAFEC418E3F}"/>
              </a:ext>
            </a:extLst>
          </p:cNvPr>
          <p:cNvSpPr txBox="1"/>
          <p:nvPr/>
        </p:nvSpPr>
        <p:spPr>
          <a:xfrm>
            <a:off x="3479392" y="759172"/>
            <a:ext cx="579851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Unispace"/>
              </a:rPr>
              <a:t>Deep Security Team</a:t>
            </a:r>
            <a:endParaRPr lang="en-US" sz="3600" b="1" dirty="0"/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CDA38550-9731-4981-82FF-CA96C2AE6385}"/>
              </a:ext>
            </a:extLst>
          </p:cNvPr>
          <p:cNvSpPr txBox="1"/>
          <p:nvPr/>
        </p:nvSpPr>
        <p:spPr>
          <a:xfrm>
            <a:off x="697132" y="6369543"/>
            <a:ext cx="513193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unispace"/>
              </a:rPr>
              <a:t>Banca final - KPMG + Gama Academy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A0D32E2F-2CF0-4CC9-B901-A535200F6CFA}"/>
              </a:ext>
            </a:extLst>
          </p:cNvPr>
          <p:cNvSpPr txBox="1"/>
          <p:nvPr/>
        </p:nvSpPr>
        <p:spPr>
          <a:xfrm>
            <a:off x="9616961" y="6369543"/>
            <a:ext cx="24957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unispace"/>
              </a:rPr>
              <a:t>08/09/2021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10629A-40AD-4727-8CF3-265FAD2C83C5}"/>
              </a:ext>
            </a:extLst>
          </p:cNvPr>
          <p:cNvSpPr txBox="1"/>
          <p:nvPr/>
        </p:nvSpPr>
        <p:spPr>
          <a:xfrm>
            <a:off x="872455" y="2939778"/>
            <a:ext cx="9913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Unispace"/>
              </a:rPr>
              <a:t>OBRIGADO A TODOS!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851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99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2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35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1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9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289498" y="59516"/>
            <a:ext cx="71738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Deep Security Team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A4CEB4-4DA1-40C8-9B45-0AD13E2ECB7C}"/>
              </a:ext>
            </a:extLst>
          </p:cNvPr>
          <p:cNvSpPr txBox="1"/>
          <p:nvPr/>
        </p:nvSpPr>
        <p:spPr>
          <a:xfrm>
            <a:off x="156210" y="3620617"/>
            <a:ext cx="6103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u="sng" dirty="0">
                <a:cs typeface="Arial"/>
              </a:rPr>
              <a:t>MEMBROS</a:t>
            </a:r>
            <a:endParaRPr lang="pt-BR" sz="2000" b="1" u="sng" dirty="0">
              <a:cs typeface="Calibri" panose="020F0502020204030204"/>
            </a:endParaRPr>
          </a:p>
          <a:p>
            <a:endParaRPr lang="pt-BR" sz="2000" b="1" dirty="0">
              <a:cs typeface="Arial"/>
            </a:endParaRPr>
          </a:p>
          <a:p>
            <a:r>
              <a:rPr lang="pt-BR" sz="2000" b="1" dirty="0">
                <a:cs typeface="Arial"/>
              </a:rPr>
              <a:t>IGOR HONORIO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LEONARDO RODRIGUES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TIAGO BERWANGER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FRANCISCO JUCINERY ALVES VIEIRA</a:t>
            </a:r>
            <a:r>
              <a:rPr lang="en-US" sz="2000" b="1" dirty="0">
                <a:cs typeface="Arial"/>
              </a:rPr>
              <a:t>​</a:t>
            </a:r>
            <a:endParaRPr lang="pt-BR" sz="2000" b="1" dirty="0">
              <a:cs typeface="Calibri" panose="020F0502020204030204"/>
            </a:endParaRPr>
          </a:p>
          <a:p>
            <a:r>
              <a:rPr lang="pt-BR" sz="2000" b="1" dirty="0">
                <a:cs typeface="Arial"/>
              </a:rPr>
              <a:t>SERGIO BERNARDO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​</a:t>
            </a:r>
            <a:endParaRPr lang="pt-BR" sz="2000" b="1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D056E4-02ED-42AB-91FD-2AE2184B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82" y="2445259"/>
            <a:ext cx="2788435" cy="18139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FBC84FE-6FBC-4591-BE86-EC7F765B77AB}"/>
              </a:ext>
            </a:extLst>
          </p:cNvPr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BC1E7817-9441-498B-A182-C196622C0A8C}"/>
              </a:ext>
            </a:extLst>
          </p:cNvPr>
          <p:cNvSpPr txBox="1"/>
          <p:nvPr/>
        </p:nvSpPr>
        <p:spPr>
          <a:xfrm>
            <a:off x="156211" y="6360914"/>
            <a:ext cx="54063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Banca final - KPMG + Gama Academy     </a:t>
            </a:r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76E55994-F651-4432-B7CF-5C7950E09151}"/>
              </a:ext>
            </a:extLst>
          </p:cNvPr>
          <p:cNvSpPr txBox="1"/>
          <p:nvPr/>
        </p:nvSpPr>
        <p:spPr>
          <a:xfrm>
            <a:off x="10463298" y="6321763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u="sng" dirty="0"/>
              <a:t>08/09/2021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CB0558-DC2D-4633-8A00-5F7C390D5A36}"/>
              </a:ext>
            </a:extLst>
          </p:cNvPr>
          <p:cNvSpPr txBox="1"/>
          <p:nvPr/>
        </p:nvSpPr>
        <p:spPr>
          <a:xfrm>
            <a:off x="3631567" y="1742739"/>
            <a:ext cx="5256526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sz="2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Serviços prestados para empresa</a:t>
            </a:r>
            <a:endParaRPr lang="pt-BR" sz="105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3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260136" y="61838"/>
            <a:ext cx="843915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Metodologia Ágil - Kanban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BC84FE-6FBC-4591-BE86-EC7F765B77AB}"/>
              </a:ext>
            </a:extLst>
          </p:cNvPr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BC1E7817-9441-498B-A182-C196622C0A8C}"/>
              </a:ext>
            </a:extLst>
          </p:cNvPr>
          <p:cNvSpPr txBox="1"/>
          <p:nvPr/>
        </p:nvSpPr>
        <p:spPr>
          <a:xfrm>
            <a:off x="156211" y="6360914"/>
            <a:ext cx="54063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Banca final - KPMG + Gama Academy     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3E406B-66A7-478D-8B24-68EC1EA2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45" y="1011868"/>
            <a:ext cx="1863781" cy="49057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4687D4-2288-4F78-A4AE-2256FC80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90" y="1223962"/>
            <a:ext cx="2667000" cy="4410075"/>
          </a:xfrm>
          <a:prstGeom prst="rect">
            <a:avLst/>
          </a:prstGeom>
        </p:spPr>
      </p:pic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463298" y="6321763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u="sng" dirty="0"/>
              <a:t>08/09/2021</a:t>
            </a:r>
          </a:p>
        </p:txBody>
      </p:sp>
    </p:spTree>
    <p:extLst>
      <p:ext uri="{BB962C8B-B14F-4D97-AF65-F5344CB8AC3E}">
        <p14:creationId xmlns:p14="http://schemas.microsoft.com/office/powerpoint/2010/main" val="23738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335639" y="121072"/>
            <a:ext cx="6043253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Ferramentas e Frameworks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BC84FE-6FBC-4591-BE86-EC7F765B77AB}"/>
              </a:ext>
            </a:extLst>
          </p:cNvPr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BC1E7817-9441-498B-A182-C196622C0A8C}"/>
              </a:ext>
            </a:extLst>
          </p:cNvPr>
          <p:cNvSpPr txBox="1"/>
          <p:nvPr/>
        </p:nvSpPr>
        <p:spPr>
          <a:xfrm>
            <a:off x="156211" y="6360914"/>
            <a:ext cx="54063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Banca final - KPMG + Gama Academy     </a:t>
            </a: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43BA938A-72CB-4A6D-859E-DA5FF32CF891}"/>
              </a:ext>
            </a:extLst>
          </p:cNvPr>
          <p:cNvSpPr txBox="1"/>
          <p:nvPr/>
        </p:nvSpPr>
        <p:spPr>
          <a:xfrm>
            <a:off x="10463298" y="6321763"/>
            <a:ext cx="157249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u="sng" dirty="0"/>
              <a:t>08/09/2021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232AAA8D-55B4-456C-8611-1D0236590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0" y="1176215"/>
            <a:ext cx="2617921" cy="2617921"/>
          </a:xfrm>
          <a:prstGeom prst="rect">
            <a:avLst/>
          </a:prstGeom>
        </p:spPr>
      </p:pic>
      <p:pic>
        <p:nvPicPr>
          <p:cNvPr id="12" name="Imagem 11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6C02042A-01D3-4B47-BF3F-23189D8F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56" y="1726287"/>
            <a:ext cx="2522895" cy="1346595"/>
          </a:xfrm>
          <a:prstGeom prst="rect">
            <a:avLst/>
          </a:prstGeom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564BCE4-3435-4B42-A55D-099A2A2E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76" y="1529178"/>
            <a:ext cx="1899822" cy="18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F7D844F-2700-4AEB-BD02-4EC402864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3" y="4106931"/>
            <a:ext cx="1544788" cy="1544788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0AE4267F-9276-4863-AFC0-767EDC4F2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24" y="4400234"/>
            <a:ext cx="4623391" cy="1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FDDC26-27F2-46D3-8F96-9A6DEA083249}"/>
              </a:ext>
            </a:extLst>
          </p:cNvPr>
          <p:cNvSpPr txBox="1"/>
          <p:nvPr/>
        </p:nvSpPr>
        <p:spPr>
          <a:xfrm>
            <a:off x="3360805" y="86483"/>
            <a:ext cx="5615416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/>
              <a:t>Descrição dos Servidores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17C2FDA-D3E8-4123-BF6D-0DC53CB6E42C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BC84FE-6FBC-4591-BE86-EC7F765B77AB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5">
              <a:extLst>
                <a:ext uri="{FF2B5EF4-FFF2-40B4-BE49-F238E27FC236}">
                  <a16:creationId xmlns:a16="http://schemas.microsoft.com/office/drawing/2014/main" id="{BC1E7817-9441-498B-A182-C196622C0A8C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  <p:pic>
        <p:nvPicPr>
          <p:cNvPr id="12" name="Imagem 1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F19AA7-886F-4CE2-BD89-7810271C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8" y="1438362"/>
            <a:ext cx="4944735" cy="1478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35C349-EA29-4A99-9DD1-2DECA258BC69}"/>
              </a:ext>
            </a:extLst>
          </p:cNvPr>
          <p:cNvSpPr txBox="1"/>
          <p:nvPr/>
        </p:nvSpPr>
        <p:spPr>
          <a:xfrm>
            <a:off x="452853" y="3405170"/>
            <a:ext cx="490347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Domínio: MOUNTSEC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Nome do Computador : EVEREST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ea typeface="+mn-lt"/>
                <a:cs typeface="+mn-lt"/>
              </a:rPr>
              <a:t>Domínio </a:t>
            </a:r>
            <a:r>
              <a:rPr lang="pt-BR" sz="2000" dirty="0"/>
              <a:t>DNS : mountsec.local</a:t>
            </a:r>
          </a:p>
          <a:p>
            <a:endParaRPr lang="pt-BR" dirty="0"/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33083B60-C854-4D06-B83A-BCFACEE2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60" y="1292020"/>
            <a:ext cx="1945539" cy="153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97F9C-1BDA-426C-BD4E-FA1EDF7BC69A}"/>
              </a:ext>
            </a:extLst>
          </p:cNvPr>
          <p:cNvSpPr txBox="1"/>
          <p:nvPr/>
        </p:nvSpPr>
        <p:spPr>
          <a:xfrm>
            <a:off x="7246120" y="3405170"/>
            <a:ext cx="463295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ea typeface="+mn-lt"/>
                <a:cs typeface="+mn-lt"/>
              </a:rPr>
              <a:t>Domínio</a:t>
            </a:r>
            <a:r>
              <a:rPr lang="pt-BR" sz="2000" dirty="0"/>
              <a:t>: localdomain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Nome do Computador : msbrdesafio02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OS: Server Linux Ubuntu/Debian</a:t>
            </a:r>
            <a:endParaRPr lang="pt-BR" sz="2000" dirty="0">
              <a:cs typeface="Calibri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34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i="0" u="none" strike="noStrike" dirty="0">
                <a:solidFill>
                  <a:schemeClr val="tx1"/>
                </a:solidFill>
                <a:effectLst/>
              </a:rPr>
              <a:t>   Aplicações Publicadas</a:t>
            </a:r>
            <a:endParaRPr lang="pt-BR" sz="3200" dirty="0">
              <a:solidFill>
                <a:schemeClr val="tx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D64C04-FF84-484C-9637-B33661FFBBDE}"/>
              </a:ext>
            </a:extLst>
          </p:cNvPr>
          <p:cNvGrpSpPr/>
          <p:nvPr/>
        </p:nvGrpSpPr>
        <p:grpSpPr>
          <a:xfrm>
            <a:off x="327056" y="1302509"/>
            <a:ext cx="4587240" cy="3999538"/>
            <a:chOff x="274320" y="701040"/>
            <a:chExt cx="4587240" cy="399953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FAC14E3-E6BC-4B63-B69B-4393D96BF5FD}"/>
                </a:ext>
              </a:extLst>
            </p:cNvPr>
            <p:cNvSpPr txBox="1"/>
            <p:nvPr/>
          </p:nvSpPr>
          <p:spPr>
            <a:xfrm>
              <a:off x="885707" y="2518033"/>
              <a:ext cx="3434178" cy="19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Microsoft Exchange - SMTP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Microsoft-IIS/</a:t>
              </a:r>
              <a:r>
                <a:rPr lang="pt-BR" sz="1600" u="sng" dirty="0"/>
                <a:t>7.5</a:t>
              </a:r>
              <a:r>
                <a:rPr lang="pt-BR" sz="1600" dirty="0"/>
                <a:t> – HTTPS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Microsoft DS – SMB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b="0" i="0" dirty="0">
                  <a:solidFill>
                    <a:srgbClr val="000000"/>
                  </a:solidFill>
                  <a:effectLst/>
                </a:rPr>
                <a:t>Microsoft WBT Server</a:t>
              </a:r>
              <a:r>
                <a:rPr lang="pt-BR" sz="1600" dirty="0">
                  <a:solidFill>
                    <a:srgbClr val="000000"/>
                  </a:solidFill>
                </a:rPr>
                <a:t>/SSL – RDP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rgbClr val="000000"/>
                  </a:solidFill>
                </a:rPr>
                <a:t>Microsoft Active Directory - LDPA</a:t>
              </a:r>
              <a:endParaRPr lang="pt-BR" sz="1600" dirty="0"/>
            </a:p>
          </p:txBody>
        </p:sp>
        <p:pic>
          <p:nvPicPr>
            <p:cNvPr id="12" name="Imagem 11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4C17C2B2-6B32-4664-B59A-A27828A2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446" y="1074165"/>
              <a:ext cx="2682514" cy="802072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6CE1459-9D2B-4CC8-B3A0-9FF35F62C434}"/>
                </a:ext>
              </a:extLst>
            </p:cNvPr>
            <p:cNvSpPr/>
            <p:nvPr/>
          </p:nvSpPr>
          <p:spPr>
            <a:xfrm>
              <a:off x="274320" y="701040"/>
              <a:ext cx="4587240" cy="399953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79442E9-0F88-40C7-A300-61FCEFC03EF1}"/>
              </a:ext>
            </a:extLst>
          </p:cNvPr>
          <p:cNvGrpSpPr/>
          <p:nvPr/>
        </p:nvGrpSpPr>
        <p:grpSpPr>
          <a:xfrm>
            <a:off x="7277705" y="1302509"/>
            <a:ext cx="4587240" cy="4466028"/>
            <a:chOff x="7277705" y="1338823"/>
            <a:chExt cx="4587240" cy="4466028"/>
          </a:xfrm>
        </p:grpSpPr>
        <p:pic>
          <p:nvPicPr>
            <p:cNvPr id="14" name="Imagem 13" descr="Logotipo&#10;&#10;Descrição gerada automaticamente">
              <a:extLst>
                <a:ext uri="{FF2B5EF4-FFF2-40B4-BE49-F238E27FC236}">
                  <a16:creationId xmlns:a16="http://schemas.microsoft.com/office/drawing/2014/main" id="{46F630A5-BA5C-4A6E-A1BE-6F00C6ED8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151" y="1432188"/>
              <a:ext cx="1124809" cy="899847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6C6FB69-C966-446C-A948-6562DA2EB0D6}"/>
                </a:ext>
              </a:extLst>
            </p:cNvPr>
            <p:cNvSpPr txBox="1"/>
            <p:nvPr/>
          </p:nvSpPr>
          <p:spPr>
            <a:xfrm>
              <a:off x="7568986" y="2424841"/>
              <a:ext cx="4295959" cy="300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FTP – vsftpd 2.3.4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SSH – OpenSSH 4.7p1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Telnet – Linux telnetd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b="0" i="0" dirty="0">
                  <a:solidFill>
                    <a:srgbClr val="000000"/>
                  </a:solidFill>
                  <a:effectLst/>
                </a:rPr>
                <a:t>SMPT – Postfix smtpd</a:t>
              </a:r>
              <a:endParaRPr lang="pt-BR" sz="1600" dirty="0">
                <a:solidFill>
                  <a:srgbClr val="000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rgbClr val="000000"/>
                  </a:solidFill>
                </a:rPr>
                <a:t>HTTP – Apache httpd 2.2.8 / Tomcat/Coyote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rgbClr val="000000"/>
                  </a:solidFill>
                </a:rPr>
                <a:t>PostgreSQL DB 8.3.0 -7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VNC 3.3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UnrealIRCd - irc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61133D6-B132-4FA6-A18E-F75AB006D2AE}"/>
                </a:ext>
              </a:extLst>
            </p:cNvPr>
            <p:cNvSpPr/>
            <p:nvPr/>
          </p:nvSpPr>
          <p:spPr>
            <a:xfrm>
              <a:off x="7277705" y="1338823"/>
              <a:ext cx="4587240" cy="44660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7A9B6A4-2D00-4BAD-9992-EB581204557E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3298F20-34C8-4750-8799-BFDF08E9FB9C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5">
              <a:extLst>
                <a:ext uri="{FF2B5EF4-FFF2-40B4-BE49-F238E27FC236}">
                  <a16:creationId xmlns:a16="http://schemas.microsoft.com/office/drawing/2014/main" id="{C1705FF3-A0BD-4336-A665-9BA6DB95254B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69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Vulnerabilidades</a:t>
            </a:r>
          </a:p>
        </p:txBody>
      </p:sp>
      <p:pic>
        <p:nvPicPr>
          <p:cNvPr id="12" name="Imagem 1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8F19AA7-886F-4CE2-BD89-7810271C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9" y="1342232"/>
            <a:ext cx="2642057" cy="7899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DB05AC-8B76-4972-92E6-114A8B2B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4" b="3"/>
          <a:stretch/>
        </p:blipFill>
        <p:spPr>
          <a:xfrm>
            <a:off x="4262680" y="1342232"/>
            <a:ext cx="7406144" cy="4571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92E1BC1-0E28-4D07-8F7F-CCC188F4E33C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0200824-5810-401C-8E91-8B3BB8C2C766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CaixaDeTexto 5">
              <a:extLst>
                <a:ext uri="{FF2B5EF4-FFF2-40B4-BE49-F238E27FC236}">
                  <a16:creationId xmlns:a16="http://schemas.microsoft.com/office/drawing/2014/main" id="{1CDE45FA-07D0-45F6-85FA-1E3EF4B2ACD2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44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Vulnerabilidades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B3126A47-871A-4946-AF63-F8B73553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06701"/>
            <a:ext cx="1508759" cy="1188874"/>
          </a:xfrm>
          <a:prstGeom prst="rect">
            <a:avLst/>
          </a:prstGeom>
        </p:spPr>
      </p:pic>
      <p:pic>
        <p:nvPicPr>
          <p:cNvPr id="15" name="Imagem 2" descr="Linha do tempo&#10;&#10;Descrição gerada automaticamente">
            <a:extLst>
              <a:ext uri="{FF2B5EF4-FFF2-40B4-BE49-F238E27FC236}">
                <a16:creationId xmlns:a16="http://schemas.microsoft.com/office/drawing/2014/main" id="{1354AF0B-7541-4B4B-804A-F7F815B0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53" y="1306701"/>
            <a:ext cx="7460854" cy="4642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70CC6B8-380E-448A-A0D2-BF09FA8BA3DC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1CC9B7D-68DC-467B-9E71-1C67072B116C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3502FD54-BB2C-41E5-BB83-D433464D430F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06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EB06A3F-951F-4EB2-9EBE-39802CDD7668}"/>
              </a:ext>
            </a:extLst>
          </p:cNvPr>
          <p:cNvSpPr/>
          <p:nvPr/>
        </p:nvSpPr>
        <p:spPr>
          <a:xfrm>
            <a:off x="0" y="0"/>
            <a:ext cx="12192000" cy="950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Riscos de explorações e vulnerabilidades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A93577F-EFDB-48A8-A336-A558866ED3BE}"/>
              </a:ext>
            </a:extLst>
          </p:cNvPr>
          <p:cNvGrpSpPr/>
          <p:nvPr/>
        </p:nvGrpSpPr>
        <p:grpSpPr>
          <a:xfrm>
            <a:off x="327056" y="1302509"/>
            <a:ext cx="4587240" cy="3999538"/>
            <a:chOff x="274320" y="701040"/>
            <a:chExt cx="4587240" cy="3999538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0BE9FA4-36F8-4134-8680-3E864CDF2D22}"/>
                </a:ext>
              </a:extLst>
            </p:cNvPr>
            <p:cNvSpPr txBox="1"/>
            <p:nvPr/>
          </p:nvSpPr>
          <p:spPr>
            <a:xfrm>
              <a:off x="436782" y="2340860"/>
              <a:ext cx="3434178" cy="79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SMB - CVE-2017-0143 – porta 445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RDP - CVE-2019-0708 – porta 3389</a:t>
              </a:r>
            </a:p>
          </p:txBody>
        </p:sp>
        <p:pic>
          <p:nvPicPr>
            <p:cNvPr id="14" name="Imagem 13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E6D1A7CC-7408-4D06-A8CB-F75295ED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446" y="1074165"/>
              <a:ext cx="2682514" cy="802072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5093F2F-F8AC-47ED-9B3C-0BDD2438E423}"/>
                </a:ext>
              </a:extLst>
            </p:cNvPr>
            <p:cNvSpPr/>
            <p:nvPr/>
          </p:nvSpPr>
          <p:spPr>
            <a:xfrm>
              <a:off x="274320" y="701040"/>
              <a:ext cx="4587240" cy="399953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EF3C65D-A8A0-4EE5-9F15-979518439088}"/>
              </a:ext>
            </a:extLst>
          </p:cNvPr>
          <p:cNvGrpSpPr/>
          <p:nvPr/>
        </p:nvGrpSpPr>
        <p:grpSpPr>
          <a:xfrm>
            <a:off x="7277705" y="1302510"/>
            <a:ext cx="4587240" cy="3999538"/>
            <a:chOff x="7277705" y="1338824"/>
            <a:chExt cx="4587240" cy="4006551"/>
          </a:xfrm>
        </p:grpSpPr>
        <p:pic>
          <p:nvPicPr>
            <p:cNvPr id="18" name="Imagem 17" descr="Logotipo&#10;&#10;Descrição gerada automaticamente">
              <a:extLst>
                <a:ext uri="{FF2B5EF4-FFF2-40B4-BE49-F238E27FC236}">
                  <a16:creationId xmlns:a16="http://schemas.microsoft.com/office/drawing/2014/main" id="{3AFD28CB-F85F-4A92-9B11-E1E0AB0C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151" y="1432188"/>
              <a:ext cx="1124809" cy="899847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7F7BE1A-1DAF-4CD4-8665-714725F4C527}"/>
                </a:ext>
              </a:extLst>
            </p:cNvPr>
            <p:cNvSpPr txBox="1"/>
            <p:nvPr/>
          </p:nvSpPr>
          <p:spPr>
            <a:xfrm>
              <a:off x="7560740" y="2797546"/>
              <a:ext cx="4295959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Netcat - CVE-2014-3566 - porta 1524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SMTP - CVE-2015-4000 – porta 25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dirty="0"/>
                <a:t>Apache - CVE-2019-12922 – porta 443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0C2936F-2AC1-43B4-BE24-161968831208}"/>
                </a:ext>
              </a:extLst>
            </p:cNvPr>
            <p:cNvSpPr/>
            <p:nvPr/>
          </p:nvSpPr>
          <p:spPr>
            <a:xfrm>
              <a:off x="7277705" y="1338824"/>
              <a:ext cx="4587240" cy="4006551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C647B73-D8DE-470F-A5DD-D9C53F558524}"/>
              </a:ext>
            </a:extLst>
          </p:cNvPr>
          <p:cNvGrpSpPr/>
          <p:nvPr/>
        </p:nvGrpSpPr>
        <p:grpSpPr>
          <a:xfrm>
            <a:off x="0" y="6233160"/>
            <a:ext cx="12192000" cy="624840"/>
            <a:chOff x="0" y="6233160"/>
            <a:chExt cx="12192000" cy="624840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7630431-C1D1-4820-ADDF-ABA8FE36A214}"/>
                </a:ext>
              </a:extLst>
            </p:cNvPr>
            <p:cNvSpPr/>
            <p:nvPr/>
          </p:nvSpPr>
          <p:spPr>
            <a:xfrm>
              <a:off x="0" y="6233160"/>
              <a:ext cx="12192000" cy="6248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CaixaDeTexto 5">
              <a:extLst>
                <a:ext uri="{FF2B5EF4-FFF2-40B4-BE49-F238E27FC236}">
                  <a16:creationId xmlns:a16="http://schemas.microsoft.com/office/drawing/2014/main" id="{C0ACF537-C5A8-44DE-90AB-9735D735C5F9}"/>
                </a:ext>
              </a:extLst>
            </p:cNvPr>
            <p:cNvSpPr txBox="1"/>
            <p:nvPr/>
          </p:nvSpPr>
          <p:spPr>
            <a:xfrm>
              <a:off x="4904379" y="6314747"/>
              <a:ext cx="2989662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Deep Security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795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471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Symbol</vt:lpstr>
      <vt:lpstr>Unispace</vt:lpstr>
      <vt:lpstr>Unispace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Bernardo</dc:creator>
  <cp:lastModifiedBy>Sergio Bernardo</cp:lastModifiedBy>
  <cp:revision>2</cp:revision>
  <dcterms:created xsi:type="dcterms:W3CDTF">2021-09-04T12:36:43Z</dcterms:created>
  <dcterms:modified xsi:type="dcterms:W3CDTF">2021-09-04T19:51:40Z</dcterms:modified>
</cp:coreProperties>
</file>